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67" r:id="rId4"/>
    <p:sldId id="258" r:id="rId5"/>
    <p:sldId id="259" r:id="rId6"/>
    <p:sldId id="263" r:id="rId7"/>
    <p:sldId id="262" r:id="rId8"/>
    <p:sldId id="260" r:id="rId9"/>
    <p:sldId id="26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74" autoAdjust="0"/>
  </p:normalViewPr>
  <p:slideViewPr>
    <p:cSldViewPr snapToGrid="0">
      <p:cViewPr varScale="1">
        <p:scale>
          <a:sx n="99" d="100"/>
          <a:sy n="99" d="100"/>
        </p:scale>
        <p:origin x="2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D1906-1AF8-4F21-93C7-8B353238906C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7579E-57D5-4B17-9ECC-9A7E7F9C6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8E8BE-020A-4071-8571-28F01B44FF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66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5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2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7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7579E-57D5-4B17-9ECC-9A7E7F9C66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42D2-FEE1-4F12-85BD-46B97E135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BC6C-1207-4839-9CF2-64A81E84C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1D361-733E-4106-AFF7-9FA560D2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F89CA-F6FA-4CC2-8508-73A30C8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5076-9EC4-4064-9FF1-3CA1E1DE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60A6-846B-438C-8E53-05FB84FE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A9A9C-B708-4068-8B51-99935AB1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492C4-0C09-4301-A7D7-CE78240B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E1530-EE49-48B1-8B5B-0276C927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139D4-2E8F-418A-BF00-991D596C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3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98F1E-3B01-4EF4-A2A3-64D6A6F50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69202-0351-451A-BCDA-C96CC8B97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3931-A741-40EE-B3F5-9599325A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08E3-1AC3-4393-95C9-FB0B6B4E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93F79-1605-4DD8-A03F-0101870A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6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CA4-0A70-403D-A536-56916C10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0E17C-EEF2-4ADF-87C9-3075CBFF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5A002-9FB3-4766-9207-4822F01A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A05B-EC51-4CF4-A44E-7D3E7B47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2130-E1F4-40FD-9B43-BAF4AABF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0243-884B-4B5C-A900-0557BF93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5CE62-5513-4023-9A01-B785D798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C233-87D7-4D6E-A07D-5EEE5468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4932-6786-44DE-9ECF-7760F9A4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DAD01-2EBE-4F6D-AB97-0BEFF821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4C0D-D192-4668-98A4-6F0C4B42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A0737-B68B-4EEE-BFBB-D23FC9F1F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E8B6F-C310-479F-B37A-ABC40AD3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C0DFE-2CD7-4C0E-A616-0632608E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4F69-3B88-4478-9850-537DCF9F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AC75E-215F-41D2-B4DA-AE8090F6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E7CB-0924-4EE3-A46F-786E8C0B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649E4-B38B-406C-8DE0-5CBD8FE0C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1E032-5833-415D-A551-3E2294995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D9CDB-8AFA-4556-93B6-40D67B537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2D869-C68D-4A50-8F32-1EDE96B5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01FC36-3E07-4E89-A574-0741A322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D1E1F-D16F-4BA9-9DD1-DE77BF57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9526B-4421-4B7E-AE45-2EBF3459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3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7135-2D93-4EF1-966B-7EE2AC9E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D64E8-50A4-484A-9931-6E87BA58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1D3D9-89B1-4914-A942-835BAB0E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40104-0B51-48EC-B1DB-95A4E290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326CD-BB10-4A06-B85E-B87691A88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BBA01-A11A-4252-A21E-30CD1A64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5FCB4-9A43-4CBD-A2D9-0452E55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0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F6AB-8206-414F-B6A6-B79BEF65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A58-1A26-4D47-B546-B5CA2445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14A8F-479C-440F-8463-F3BB20110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01693-0867-4F2F-83F5-3FC417B8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29870-9865-44F6-8568-CD5EA269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6E877-594B-495A-A771-4E94C694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AD9-FDAB-43F9-B5C1-BE383CC3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F2FAC-C896-4918-898C-19921D69B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69737-D680-4ECD-A149-8457DD59F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AC4A-4BCF-4C5A-9BF7-83B248BB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5D1F7-B27B-40C6-B234-BC7FDE78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69DE4-8E01-4763-B28E-9B944A8B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FE645-F6AC-477C-A571-7663BF2B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A9ACF-9091-4B68-91D9-5E94974AE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19057-A2EF-4C0C-AD09-4F33AC3FC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330D6-94D6-4D19-8955-A8BAB78A3D5A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E60F-881E-4882-BF7E-7102736C2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C6D04-4001-4C75-BF71-D67A0C1E3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C96A-E3E0-446C-94BF-99A1D36D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FE04FA2B-3854-459A-8324-1ED81B37D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E2DFE-BFF9-4DAE-BA71-AA646F098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1089843"/>
            <a:ext cx="10058400" cy="2339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0" dirty="0">
                <a:solidFill>
                  <a:srgbClr val="FFFFFF"/>
                </a:solidFill>
                <a:effectLst/>
                <a:latin typeface="Open Sans" panose="020B0604020202020204" pitchFamily="34" charset="0"/>
              </a:rPr>
              <a:t>QSAR (Quantitative Structure Activity Relationships) Biodegradation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D0879-0361-420B-9F7D-BF4D9F699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3539374"/>
            <a:ext cx="10058400" cy="9794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 6</a:t>
            </a:r>
          </a:p>
          <a:p>
            <a:r>
              <a:rPr lang="en-US" dirty="0">
                <a:solidFill>
                  <a:srgbClr val="FFFFFF"/>
                </a:solidFill>
              </a:rPr>
              <a:t>Yuntian Luo (Jacky)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6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6F49-3739-44B4-BD1A-61AC4C8B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EE67-1810-44A4-AEA1-1D65736FD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according to AUCs three models all perform really well</a:t>
            </a:r>
          </a:p>
          <a:p>
            <a:r>
              <a:rPr lang="en-US" dirty="0"/>
              <a:t>Ridge took way less time (to fit or cv), but performance is not bad</a:t>
            </a:r>
          </a:p>
          <a:p>
            <a:r>
              <a:rPr lang="en-US" dirty="0"/>
              <a:t>Probably not much collinearity since e-net doesn’t do much better</a:t>
            </a:r>
          </a:p>
          <a:p>
            <a:r>
              <a:rPr lang="en-US" dirty="0"/>
              <a:t>Random forest takes much more time and overfitted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9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A00A-CC67-4BBA-B1B1-548C0A2E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B802-7A52-40F4-A3D3-831871A89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Nature of the data</a:t>
            </a:r>
          </a:p>
          <a:p>
            <a:r>
              <a:rPr lang="en-US" dirty="0"/>
              <a:t>Why it’s important to analyze</a:t>
            </a:r>
          </a:p>
          <a:p>
            <a:r>
              <a:rPr lang="en-US" dirty="0"/>
              <a:t>How it was collected: NITE</a:t>
            </a:r>
          </a:p>
          <a:p>
            <a:r>
              <a:rPr lang="en-US" dirty="0"/>
              <a:t>Imbalance: ready biodegradable: 356; not ready biodegradable: 699</a:t>
            </a:r>
          </a:p>
          <a:p>
            <a:r>
              <a:rPr lang="en-US" dirty="0"/>
              <a:t>Imbalance ratio: RB:NRB  = 356:699 ≈ 1:2</a:t>
            </a:r>
          </a:p>
          <a:p>
            <a:r>
              <a:rPr lang="en-US" dirty="0"/>
              <a:t>N = 1055</a:t>
            </a:r>
          </a:p>
          <a:p>
            <a:r>
              <a:rPr lang="en-US" dirty="0"/>
              <a:t>P = 41</a:t>
            </a:r>
          </a:p>
          <a:p>
            <a:r>
              <a:rPr lang="en-US" dirty="0"/>
              <a:t>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7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EC9E-CBFD-4DFC-BB8F-3BD6B690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738E-EAD7-4EB4-B1AF-B0EC96D55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</a:t>
            </a:r>
            <a:r>
              <a:rPr lang="en-US" dirty="0" err="1"/>
              <a:t>SpMax_L</a:t>
            </a:r>
            <a:r>
              <a:rPr lang="en-US" dirty="0"/>
              <a:t>: Leading eigenvalue from Laplace matrix</a:t>
            </a:r>
          </a:p>
          <a:p>
            <a:r>
              <a:rPr lang="en-US" dirty="0"/>
              <a:t>2) </a:t>
            </a:r>
            <a:r>
              <a:rPr lang="en-US" dirty="0" err="1"/>
              <a:t>J_Dz</a:t>
            </a:r>
            <a:r>
              <a:rPr lang="en-US" dirty="0"/>
              <a:t>(e): Balaban-like index from </a:t>
            </a:r>
            <a:r>
              <a:rPr lang="en-US" dirty="0" err="1"/>
              <a:t>Barysz</a:t>
            </a:r>
            <a:r>
              <a:rPr lang="en-US" dirty="0"/>
              <a:t> matrix weighted by Sanderson electronegativity</a:t>
            </a:r>
          </a:p>
          <a:p>
            <a:r>
              <a:rPr lang="en-US" dirty="0">
                <a:highlight>
                  <a:srgbClr val="C0C0C0"/>
                </a:highlight>
              </a:rPr>
              <a:t>3) </a:t>
            </a:r>
            <a:r>
              <a:rPr lang="en-US" dirty="0" err="1">
                <a:highlight>
                  <a:srgbClr val="C0C0C0"/>
                </a:highlight>
              </a:rPr>
              <a:t>nHM</a:t>
            </a:r>
            <a:r>
              <a:rPr lang="en-US" dirty="0">
                <a:highlight>
                  <a:srgbClr val="C0C0C0"/>
                </a:highlight>
              </a:rPr>
              <a:t>: Number of heavy atoms</a:t>
            </a:r>
          </a:p>
          <a:p>
            <a:r>
              <a:rPr lang="en-US" dirty="0"/>
              <a:t>4) F01[N-N]: Frequency of N-N at topological distance 1</a:t>
            </a:r>
          </a:p>
          <a:p>
            <a:r>
              <a:rPr lang="en-US" dirty="0"/>
              <a:t>5) F04[C-N]: Frequency of C-N at topological distance 4</a:t>
            </a:r>
          </a:p>
          <a:p>
            <a:r>
              <a:rPr lang="en-US" dirty="0"/>
              <a:t>6) </a:t>
            </a:r>
            <a:r>
              <a:rPr lang="en-US" dirty="0" err="1"/>
              <a:t>NssssC</a:t>
            </a:r>
            <a:r>
              <a:rPr lang="en-US" dirty="0"/>
              <a:t>: Number of atoms of type </a:t>
            </a:r>
            <a:r>
              <a:rPr lang="en-US" dirty="0" err="1"/>
              <a:t>ssssC</a:t>
            </a:r>
            <a:endParaRPr lang="en-US" dirty="0"/>
          </a:p>
          <a:p>
            <a:r>
              <a:rPr lang="en-US" dirty="0"/>
              <a:t>7) </a:t>
            </a:r>
            <a:r>
              <a:rPr lang="en-US" dirty="0" err="1"/>
              <a:t>nCb</a:t>
            </a:r>
            <a:r>
              <a:rPr lang="en-US" dirty="0"/>
              <a:t>-: Number of substituted benzene C(sp2)</a:t>
            </a:r>
          </a:p>
          <a:p>
            <a:r>
              <a:rPr lang="en-US" dirty="0">
                <a:highlight>
                  <a:srgbClr val="C0C0C0"/>
                </a:highlight>
              </a:rPr>
              <a:t>8) C%: Percentage of C atoms</a:t>
            </a:r>
          </a:p>
          <a:p>
            <a:r>
              <a:rPr lang="en-US" dirty="0"/>
              <a:t>9) </a:t>
            </a:r>
            <a:r>
              <a:rPr lang="en-US" dirty="0" err="1"/>
              <a:t>nCp</a:t>
            </a:r>
            <a:r>
              <a:rPr lang="en-US" dirty="0"/>
              <a:t>: Number of terminal primary C(sp3)</a:t>
            </a:r>
          </a:p>
          <a:p>
            <a:r>
              <a:rPr lang="en-US" dirty="0">
                <a:highlight>
                  <a:srgbClr val="C0C0C0"/>
                </a:highlight>
              </a:rPr>
              <a:t>10) </a:t>
            </a:r>
            <a:r>
              <a:rPr lang="en-US" dirty="0" err="1">
                <a:highlight>
                  <a:srgbClr val="C0C0C0"/>
                </a:highlight>
              </a:rPr>
              <a:t>nO</a:t>
            </a:r>
            <a:r>
              <a:rPr lang="en-US" dirty="0">
                <a:highlight>
                  <a:srgbClr val="C0C0C0"/>
                </a:highlight>
              </a:rPr>
              <a:t>: Number of oxygen atoms</a:t>
            </a:r>
          </a:p>
        </p:txBody>
      </p:sp>
    </p:spTree>
    <p:extLst>
      <p:ext uri="{BB962C8B-B14F-4D97-AF65-F5344CB8AC3E}">
        <p14:creationId xmlns:p14="http://schemas.microsoft.com/office/powerpoint/2010/main" val="188090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C81A-09F0-41C8-8E86-8E2E0059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Boxplots of the 50 AUCs (Train and Test)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026BD-3453-4265-846A-5EA09C22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52" y="1690688"/>
            <a:ext cx="784969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1ED9-F39F-46C1-BB2C-DBD2A8D7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10-Fold CV Curves for 3 models and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9DF33-1C11-43B9-9296-C895C31C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027" y="1520065"/>
            <a:ext cx="8057794" cy="4972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E18879-830C-4B57-8DEA-0E69D0C2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90" y="1690688"/>
            <a:ext cx="4105848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FEF7-9020-498B-9DB5-1F2B3CFA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10-Fold CV Curves for E-Net and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7AC08-2B3A-44A0-820A-7466A2AA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0" y="1883613"/>
            <a:ext cx="6666667" cy="41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596A3-E088-4575-BC58-56ABFA90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613"/>
            <a:ext cx="4153480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5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128D-DD70-420D-B55A-76CA73D7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10-Fold CV Curves for Lasso and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CF80E-BD20-4EB0-947E-AC72EC59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33" y="1690688"/>
            <a:ext cx="6666667" cy="41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FF64C-6E0D-4269-8924-AD946418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4802"/>
            <a:ext cx="414395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C87-82ED-470D-A298-A4D01B32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data – time it took and AUCs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AF66A-09F7-4B6E-A96F-FA1D4FE9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52" y="1690688"/>
            <a:ext cx="6273496" cy="36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9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C355-2B1B-4C81-92A4-FABDD48F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Bar-plots of the standardized estimated 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5CC08-5C24-4379-99EA-AD9F25C1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977171" cy="492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19706-8AF3-493B-87FE-FA97E6FF5472}"/>
              </a:ext>
            </a:extLst>
          </p:cNvPr>
          <p:cNvSpPr txBox="1"/>
          <p:nvPr/>
        </p:nvSpPr>
        <p:spPr>
          <a:xfrm>
            <a:off x="8815371" y="1690688"/>
            <a:ext cx="337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37) </a:t>
            </a:r>
            <a:r>
              <a:rPr lang="en-US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Psi_i_A</a:t>
            </a:r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: Intrinsic state </a:t>
            </a:r>
            <a:r>
              <a:rPr lang="en-US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pseudoconnectivity</a:t>
            </a:r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 index - type S average</a:t>
            </a:r>
          </a:p>
          <a:p>
            <a:endParaRPr lang="en-US" dirty="0">
              <a:solidFill>
                <a:srgbClr val="123654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23654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7) </a:t>
            </a:r>
            <a:r>
              <a:rPr lang="en-US" b="0" i="0" dirty="0" err="1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nCb</a:t>
            </a:r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-: Number of substituted benzene C(sp2)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308</Words>
  <Application>Microsoft Office PowerPoint</Application>
  <PresentationFormat>Widescreen</PresentationFormat>
  <Paragraphs>45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QSAR (Quantitative Structure Activity Relationships) Biodegradation</vt:lpstr>
      <vt:lpstr>Brief Description</vt:lpstr>
      <vt:lpstr>Sample descriptors</vt:lpstr>
      <vt:lpstr>Boxplots of the 50 AUCs (Train and Test)</vt:lpstr>
      <vt:lpstr>10-Fold CV Curves for 3 models and the Time</vt:lpstr>
      <vt:lpstr>10-Fold CV Curves for E-Net and the Time</vt:lpstr>
      <vt:lpstr>10-Fold CV Curves for Lasso and the Time</vt:lpstr>
      <vt:lpstr>All the data – time it took and AUCs</vt:lpstr>
      <vt:lpstr>Bar-plots of the standardized estimated coefficients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Yuntian Luo</dc:creator>
  <cp:lastModifiedBy>Yuntian Luo</cp:lastModifiedBy>
  <cp:revision>15</cp:revision>
  <dcterms:created xsi:type="dcterms:W3CDTF">2021-12-06T14:03:46Z</dcterms:created>
  <dcterms:modified xsi:type="dcterms:W3CDTF">2021-12-19T12:20:32Z</dcterms:modified>
</cp:coreProperties>
</file>